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1pPr>
    <a:lvl2pPr marL="0" marR="0" indent="4572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2pPr>
    <a:lvl3pPr marL="0" marR="0" indent="9144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3pPr>
    <a:lvl4pPr marL="0" marR="0" indent="13716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4pPr>
    <a:lvl5pPr marL="0" marR="0" indent="18288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5pPr>
    <a:lvl6pPr marL="0" marR="0" indent="22860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6pPr>
    <a:lvl7pPr marL="0" marR="0" indent="27432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7pPr>
    <a:lvl8pPr marL="0" marR="0" indent="32004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8pPr>
    <a:lvl9pPr marL="0" marR="0" indent="36576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3A39E5"/>
        </a:fontRef>
        <a:srgbClr val="3A39E5"/>
      </a:tcTxStyle>
      <a:tcStyle>
        <a:tcBdr>
          <a:left>
            <a:ln w="12700" cap="flat">
              <a:solidFill>
                <a:srgbClr val="525760"/>
              </a:solidFill>
              <a:prstDash val="solid"/>
              <a:miter lim="400000"/>
            </a:ln>
          </a:left>
          <a:right>
            <a:ln w="38100" cap="flat">
              <a:solidFill>
                <a:schemeClr val="accent1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/>
              </a:solidFill>
              <a:prstDash val="solid"/>
              <a:miter lim="400000"/>
            </a:ln>
          </a:top>
          <a:bottom>
            <a:ln w="12700" cap="flat">
              <a:solidFill>
                <a:srgbClr val="5257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25760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5458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45357"/>
              <a:satOff val="2412"/>
              <a:lumOff val="-28753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9FAFF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381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55A61"/>
              </a:solidFill>
              <a:prstDash val="solid"/>
              <a:miter lim="400000"/>
            </a:ln>
          </a:top>
          <a:bottom>
            <a:ln w="12700" cap="flat">
              <a:solidFill>
                <a:srgbClr val="555A61"/>
              </a:solidFill>
              <a:prstDash val="solid"/>
              <a:miter lim="400000"/>
            </a:ln>
          </a:bottom>
          <a:insideH>
            <a:ln w="12700" cap="flat">
              <a:solidFill>
                <a:srgbClr val="555A61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527787"/>
              <a:satOff val="-26837"/>
              <a:lumOff val="15324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381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381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238625"/>
              <a:satOff val="-6134"/>
              <a:lumOff val="868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6F4E4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5">
              <a:hueOff val="503731"/>
              <a:lumOff val="7092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4585E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4585E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A8A8A8"/>
              </a:solidFill>
              <a:prstDash val="solid"/>
              <a:miter lim="400000"/>
            </a:ln>
          </a:left>
          <a:right>
            <a:ln w="12700" cap="flat">
              <a:solidFill>
                <a:srgbClr val="A8A8A8"/>
              </a:solidFill>
              <a:prstDash val="solid"/>
              <a:miter lim="400000"/>
            </a:ln>
          </a:right>
          <a:top>
            <a:ln w="12700" cap="flat">
              <a:solidFill>
                <a:srgbClr val="A8A8A8"/>
              </a:solidFill>
              <a:prstDash val="solid"/>
              <a:miter lim="400000"/>
            </a:ln>
          </a:top>
          <a:bottom>
            <a:ln w="12700" cap="flat">
              <a:solidFill>
                <a:srgbClr val="A8A8A8"/>
              </a:solidFill>
              <a:prstDash val="solid"/>
              <a:miter lim="400000"/>
            </a:ln>
          </a:bottom>
          <a:insideH>
            <a:ln w="12700" cap="flat">
              <a:solidFill>
                <a:srgbClr val="A8A8A8"/>
              </a:solidFill>
              <a:prstDash val="solid"/>
              <a:miter lim="400000"/>
            </a:ln>
          </a:insideH>
          <a:insideV>
            <a:ln w="12700" cap="flat">
              <a:solidFill>
                <a:srgbClr val="A8A8A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5666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56667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EBEB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656667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A8A8A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" name="Shape 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1pPr>
    <a:lvl2pPr indent="2286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2pPr>
    <a:lvl3pPr indent="4572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3pPr>
    <a:lvl4pPr indent="6858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4pPr>
    <a:lvl5pPr indent="9144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5pPr>
    <a:lvl6pPr indent="11430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6pPr>
    <a:lvl7pPr indent="13716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7pPr>
    <a:lvl8pPr indent="16002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8pPr>
    <a:lvl9pPr indent="18288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Untitled-1.jpg" descr="Untitled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77" y="7621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6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7" name="Body Level One…"/>
          <p:cNvSpPr txBox="1"/>
          <p:nvPr>
            <p:ph type="body" sz="half" idx="1" hasCustomPrompt="1"/>
          </p:nvPr>
        </p:nvSpPr>
        <p:spPr>
          <a:xfrm>
            <a:off x="571500" y="3904441"/>
            <a:ext cx="14884101" cy="7697009"/>
          </a:xfrm>
          <a:prstGeom prst="rect">
            <a:avLst/>
          </a:prstGeom>
        </p:spPr>
        <p:txBody>
          <a:bodyPr/>
          <a:lstStyle>
            <a:lvl1pPr marL="478971" indent="-478971">
              <a:lnSpc>
                <a:spcPct val="12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1pPr>
            <a:lvl2pPr marL="936171" indent="-478971">
              <a:lnSpc>
                <a:spcPct val="12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2pPr>
            <a:lvl3pPr marL="1393371" indent="-478971">
              <a:lnSpc>
                <a:spcPct val="12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3pPr>
            <a:lvl4pPr marL="1850571" indent="-478971">
              <a:lnSpc>
                <a:spcPct val="12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4pPr>
            <a:lvl5pPr marL="2307771" indent="-478971">
              <a:lnSpc>
                <a:spcPct val="12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8" name="Slide Title"/>
          <p:cNvSpPr txBox="1"/>
          <p:nvPr>
            <p:ph type="title" hasCustomPrompt="1"/>
          </p:nvPr>
        </p:nvSpPr>
        <p:spPr>
          <a:xfrm>
            <a:off x="546100" y="768723"/>
            <a:ext cx="23241000" cy="1951019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pc="-239" sz="12000">
                <a:solidFill>
                  <a:srgbClr val="2776E2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pic>
        <p:nvPicPr>
          <p:cNvPr id="29" name="simply vector final copybl.png" descr="simply vector final copyb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64190" y="12106293"/>
            <a:ext cx="3276568" cy="100817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lesson guide // session 7"/>
          <p:cNvSpPr txBox="1"/>
          <p:nvPr/>
        </p:nvSpPr>
        <p:spPr>
          <a:xfrm>
            <a:off x="622300" y="12325836"/>
            <a:ext cx="23241000" cy="55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b="1" cap="all" i="0" spc="168" sz="2800">
                <a:solidFill>
                  <a:srgbClr val="2776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lesson guide // session 7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23436122" y="12826999"/>
            <a:ext cx="371756" cy="5552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Untitled-1.jpg" descr="Untitled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77" y="7621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Line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0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1" name="Body Level One…"/>
          <p:cNvSpPr txBox="1"/>
          <p:nvPr>
            <p:ph type="body" idx="1" hasCustomPrompt="1"/>
          </p:nvPr>
        </p:nvSpPr>
        <p:spPr>
          <a:xfrm>
            <a:off x="571500" y="3898900"/>
            <a:ext cx="23241000" cy="7696200"/>
          </a:xfrm>
          <a:prstGeom prst="rect">
            <a:avLst/>
          </a:prstGeom>
        </p:spPr>
        <p:txBody>
          <a:bodyPr numCol="2" spcCol="1162050"/>
          <a:lstStyle>
            <a:lvl1pPr marL="478971" indent="-478971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36171" indent="-478971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93371" indent="-478971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50571" indent="-478971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307771" indent="-478971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2" name="lesson guide // session 7"/>
          <p:cNvSpPr txBox="1"/>
          <p:nvPr/>
        </p:nvSpPr>
        <p:spPr>
          <a:xfrm>
            <a:off x="622300" y="12325836"/>
            <a:ext cx="23241000" cy="55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b="1" cap="all" i="0" spc="168" sz="2800">
                <a:solidFill>
                  <a:srgbClr val="2776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lesson guide // session 7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51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52" name="Slide Title"/>
          <p:cNvSpPr txBox="1"/>
          <p:nvPr>
            <p:ph type="title" hasCustomPrompt="1"/>
          </p:nvPr>
        </p:nvSpPr>
        <p:spPr>
          <a:xfrm>
            <a:off x="12543444" y="844004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pc="0" sz="7500">
                <a:solidFill>
                  <a:srgbClr val="2776E2"/>
                </a:solidFill>
              </a:defRPr>
            </a:lvl1pPr>
          </a:lstStyle>
          <a:p>
            <a:pPr/>
            <a:r>
              <a:t>Slide Title </a:t>
            </a:r>
          </a:p>
        </p:txBody>
      </p:sp>
      <p:sp>
        <p:nvSpPr>
          <p:cNvPr id="53" name="Body Level One…"/>
          <p:cNvSpPr txBox="1"/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78971" indent="-478971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1pPr>
            <a:lvl2pPr marL="936171" indent="-478971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2pPr>
            <a:lvl3pPr marL="1393371" indent="-478971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3pPr>
            <a:lvl4pPr marL="1850571" indent="-478971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4pPr>
            <a:lvl5pPr marL="2307771" indent="-478971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4" name="lesson guide // session 8"/>
          <p:cNvSpPr txBox="1"/>
          <p:nvPr/>
        </p:nvSpPr>
        <p:spPr>
          <a:xfrm>
            <a:off x="622300" y="12332758"/>
            <a:ext cx="23241000" cy="55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b="1" cap="all" i="0" spc="168" sz="2800">
                <a:solidFill>
                  <a:srgbClr val="2776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lesson guide // session 8</a:t>
            </a:r>
          </a:p>
        </p:txBody>
      </p:sp>
      <p:pic>
        <p:nvPicPr>
          <p:cNvPr id="55" name="simply vector final copybl.png" descr="simply vector final copyb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66100" y="12106293"/>
            <a:ext cx="3276568" cy="1008176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Subtitle"/>
          <p:cNvSpPr txBox="1"/>
          <p:nvPr>
            <p:ph type="body" sz="quarter" idx="21" hasCustomPrompt="1"/>
          </p:nvPr>
        </p:nvSpPr>
        <p:spPr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pc="-79" sz="8000">
                <a:solidFill>
                  <a:schemeClr val="accent1"/>
                </a:solidFill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4" name="Blue-footed booby bird on sand"/>
          <p:cNvSpPr/>
          <p:nvPr>
            <p:ph type="pic" idx="22"/>
          </p:nvPr>
        </p:nvSpPr>
        <p:spPr>
          <a:xfrm>
            <a:off x="0" y="-671784"/>
            <a:ext cx="12196747" cy="150595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5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66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67" name="Slide Title"/>
          <p:cNvSpPr txBox="1"/>
          <p:nvPr>
            <p:ph type="title" hasCustomPrompt="1"/>
          </p:nvPr>
        </p:nvSpPr>
        <p:spPr>
          <a:xfrm>
            <a:off x="12543444" y="844004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pc="0" sz="7500">
                <a:solidFill>
                  <a:srgbClr val="2776E2"/>
                </a:solidFill>
              </a:defRPr>
            </a:lvl1pPr>
          </a:lstStyle>
          <a:p>
            <a:pPr/>
            <a:r>
              <a:t>Slide Title </a:t>
            </a:r>
          </a:p>
        </p:txBody>
      </p:sp>
      <p:sp>
        <p:nvSpPr>
          <p:cNvPr id="68" name="Body Level One…"/>
          <p:cNvSpPr txBox="1"/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78971" indent="-478971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1pPr>
            <a:lvl2pPr marL="936171" indent="-478971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2pPr>
            <a:lvl3pPr marL="1393371" indent="-478971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3pPr>
            <a:lvl4pPr marL="1850571" indent="-478971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4pPr>
            <a:lvl5pPr marL="2307771" indent="-478971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defRPr i="1" spc="-44" sz="4400">
                <a:solidFill>
                  <a:srgbClr val="000000"/>
                </a:solidFill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9" name="lesson guide // session 8"/>
          <p:cNvSpPr txBox="1"/>
          <p:nvPr/>
        </p:nvSpPr>
        <p:spPr>
          <a:xfrm>
            <a:off x="622300" y="12332758"/>
            <a:ext cx="23241000" cy="55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b="1" cap="all" i="0" spc="168" sz="2800">
                <a:solidFill>
                  <a:srgbClr val="2776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lesson guide // session 8</a:t>
            </a:r>
          </a:p>
        </p:txBody>
      </p:sp>
      <p:pic>
        <p:nvPicPr>
          <p:cNvPr id="70" name="simply vector final copybl.png" descr="simply vector final copyb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66100" y="12106293"/>
            <a:ext cx="3276568" cy="1008176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2776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634956" y="9475085"/>
            <a:ext cx="23114088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" name="Presentation Title"/>
          <p:cNvSpPr txBox="1"/>
          <p:nvPr>
            <p:ph type="title" hasCustomPrompt="1"/>
          </p:nvPr>
        </p:nvSpPr>
        <p:spPr>
          <a:xfrm>
            <a:off x="574426" y="9544935"/>
            <a:ext cx="23235148" cy="264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pic>
        <p:nvPicPr>
          <p:cNvPr id="5" name="logo full.png" descr="logo fu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66100" y="12103100"/>
            <a:ext cx="3271138" cy="100650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ITMAP TO VECTOR CONVERSION"/>
          <p:cNvSpPr txBox="1"/>
          <p:nvPr/>
        </p:nvSpPr>
        <p:spPr>
          <a:xfrm>
            <a:off x="622300" y="12331700"/>
            <a:ext cx="23235147" cy="55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b="1" cap="all" i="0" spc="168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BITMAP TO VECTOR CONVERSION</a:t>
            </a:r>
          </a:p>
        </p:txBody>
      </p:sp>
      <p:sp>
        <p:nvSpPr>
          <p:cNvPr id="7" name="Simply Technologies…"/>
          <p:cNvSpPr txBox="1"/>
          <p:nvPr/>
        </p:nvSpPr>
        <p:spPr>
          <a:xfrm>
            <a:off x="791798" y="826864"/>
            <a:ext cx="9964775" cy="616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i="0" spc="-72" sz="7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Simply Technologies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i="0" spc="-72" sz="7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Lesson Guide</a:t>
            </a:r>
          </a:p>
        </p:txBody>
      </p:sp>
      <p:sp>
        <p:nvSpPr>
          <p:cNvPr id="8" name="Body Level One…"/>
          <p:cNvSpPr txBox="1"/>
          <p:nvPr>
            <p:ph type="body" idx="1" hasCustomPrompt="1"/>
          </p:nvPr>
        </p:nvSpPr>
        <p:spPr>
          <a:xfrm>
            <a:off x="569240" y="1133031"/>
            <a:ext cx="9964775" cy="616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" name="Slide Number"/>
          <p:cNvSpPr txBox="1"/>
          <p:nvPr>
            <p:ph type="sldNum" sz="quarter" idx="2"/>
          </p:nvPr>
        </p:nvSpPr>
        <p:spPr>
          <a:xfrm>
            <a:off x="23431499" y="12826999"/>
            <a:ext cx="371756" cy="55524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i="0" spc="28" sz="28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transition xmlns:p14="http://schemas.microsoft.com/office/powerpoint/2010/main" spd="med" advClick="1"/>
  <p:txStyles>
    <p:titleStyle>
      <a:lvl1pPr marL="0" marR="0" indent="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00" strike="noStrike" sz="150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4572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00" strike="noStrike" sz="150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9144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00" strike="noStrike" sz="150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13716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00" strike="noStrike" sz="150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18288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00" strike="noStrike" sz="150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860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00" strike="noStrike" sz="150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27432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00" strike="noStrike" sz="150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32004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00" strike="noStrike" sz="150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36576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300" strike="noStrike" sz="150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3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3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3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3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3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86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3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2743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3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3200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3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3657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300" u="none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1pPr>
      <a:lvl2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2pPr>
      <a:lvl3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3pPr>
      <a:lvl4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4pPr>
      <a:lvl5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5pPr>
      <a:lvl6pPr marL="0" marR="0" indent="2286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6pPr>
      <a:lvl7pPr marL="0" marR="0" indent="2743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7pPr>
      <a:lvl8pPr marL="0" marR="0" indent="3200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8pPr>
      <a:lvl9pPr marL="0" marR="0" indent="3657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ession 8"/>
          <p:cNvSpPr txBox="1"/>
          <p:nvPr>
            <p:ph type="ctrTitle"/>
          </p:nvPr>
        </p:nvSpPr>
        <p:spPr>
          <a:xfrm>
            <a:off x="574426" y="9557635"/>
            <a:ext cx="23235148" cy="2647065"/>
          </a:xfrm>
          <a:prstGeom prst="rect">
            <a:avLst/>
          </a:prstGeom>
        </p:spPr>
        <p:txBody>
          <a:bodyPr/>
          <a:lstStyle/>
          <a:p>
            <a:pPr/>
            <a:r>
              <a:t>Session 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30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31" name="Vector Cleanup"/>
          <p:cNvSpPr txBox="1"/>
          <p:nvPr>
            <p:ph type="title"/>
          </p:nvPr>
        </p:nvSpPr>
        <p:spPr>
          <a:xfrm>
            <a:off x="13169169" y="844004"/>
            <a:ext cx="10256839" cy="1308101"/>
          </a:xfrm>
          <a:prstGeom prst="rect">
            <a:avLst/>
          </a:prstGeom>
        </p:spPr>
        <p:txBody>
          <a:bodyPr/>
          <a:lstStyle/>
          <a:p>
            <a:pPr/>
            <a:r>
              <a:t>Vector Cleanup</a:t>
            </a:r>
          </a:p>
        </p:txBody>
      </p:sp>
      <p:sp>
        <p:nvSpPr>
          <p:cNvPr id="132" name="Traced bitmaps can often result in unneeded or messy nodes, which may require us to clean them up for proper machining.…"/>
          <p:cNvSpPr txBox="1"/>
          <p:nvPr>
            <p:ph type="body" sz="half" idx="1"/>
          </p:nvPr>
        </p:nvSpPr>
        <p:spPr>
          <a:xfrm>
            <a:off x="13169169" y="2813713"/>
            <a:ext cx="10256839" cy="8503972"/>
          </a:xfrm>
          <a:prstGeom prst="rect">
            <a:avLst/>
          </a:prstGeom>
        </p:spPr>
        <p:txBody>
          <a:bodyPr/>
          <a:lstStyle/>
          <a:p>
            <a:pPr marL="467832" indent="-467832">
              <a:lnSpc>
                <a:spcPct val="150000"/>
              </a:lnSpc>
              <a:defRPr spc="-35" sz="3500"/>
            </a:pPr>
            <a:r>
              <a:t>Traced bitmaps can often result in unneeded or messy nodes, which may require us to clean them up for proper machining.</a:t>
            </a:r>
          </a:p>
          <a:p>
            <a:pPr marL="467832" indent="-467832">
              <a:lnSpc>
                <a:spcPct val="150000"/>
              </a:lnSpc>
              <a:defRPr spc="-35" sz="3500"/>
            </a:pPr>
            <a:r>
              <a:t>Node editing can only be done on </a:t>
            </a:r>
            <a:r>
              <a:rPr b="1" i="0">
                <a:solidFill>
                  <a:srgbClr val="2776E2"/>
                </a:solidFill>
              </a:rPr>
              <a:t>U</a:t>
            </a:r>
            <a:r>
              <a:t>ngrouped vectors.</a:t>
            </a:r>
          </a:p>
          <a:p>
            <a:pPr marL="467832" indent="-467832">
              <a:lnSpc>
                <a:spcPct val="150000"/>
              </a:lnSpc>
              <a:defRPr spc="-35" sz="3500"/>
            </a:pPr>
            <a:r>
              <a:t>The </a:t>
            </a:r>
            <a:r>
              <a:rPr b="1" i="0">
                <a:solidFill>
                  <a:srgbClr val="2776E2"/>
                </a:solidFill>
              </a:rPr>
              <a:t>Curve Fit</a:t>
            </a:r>
            <a:r>
              <a:t> feature can be used to create smooth arcs, curves or lines to eliminate nodes.</a:t>
            </a:r>
          </a:p>
        </p:txBody>
      </p:sp>
      <p:pic>
        <p:nvPicPr>
          <p:cNvPr id="133" name="Screenshot 2025-02-24 at 4.58.53 PM.png" descr="Screenshot 2025-02-24 at 4.58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1986" y="1502277"/>
            <a:ext cx="11813120" cy="6288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Screenshot 2025-07-14 at 1.07.29 PM.png" descr="Screenshot 2025-07-14 at 1.07.2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2227" y="8578751"/>
            <a:ext cx="5632637" cy="2806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37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38" name="Transforming Objects"/>
          <p:cNvSpPr txBox="1"/>
          <p:nvPr>
            <p:ph type="title"/>
          </p:nvPr>
        </p:nvSpPr>
        <p:spPr>
          <a:xfrm>
            <a:off x="13169169" y="844004"/>
            <a:ext cx="10256839" cy="1308101"/>
          </a:xfrm>
          <a:prstGeom prst="rect">
            <a:avLst/>
          </a:prstGeom>
        </p:spPr>
        <p:txBody>
          <a:bodyPr/>
          <a:lstStyle/>
          <a:p>
            <a:pPr/>
            <a:r>
              <a:t>Transforming Objects</a:t>
            </a:r>
          </a:p>
        </p:txBody>
      </p:sp>
      <p:sp>
        <p:nvSpPr>
          <p:cNvPr id="139" name="When an object is selected, you can simply click a second time to enable moving, scaling, rotating, and other features.…"/>
          <p:cNvSpPr txBox="1"/>
          <p:nvPr>
            <p:ph type="body" sz="half" idx="1"/>
          </p:nvPr>
        </p:nvSpPr>
        <p:spPr>
          <a:xfrm>
            <a:off x="13169169" y="2813713"/>
            <a:ext cx="10256839" cy="8503972"/>
          </a:xfrm>
          <a:prstGeom prst="rect">
            <a:avLst/>
          </a:prstGeom>
        </p:spPr>
        <p:txBody>
          <a:bodyPr/>
          <a:lstStyle/>
          <a:p>
            <a:pPr marL="467832" indent="-467832">
              <a:lnSpc>
                <a:spcPct val="150000"/>
              </a:lnSpc>
              <a:defRPr spc="-37" sz="3700"/>
            </a:pPr>
            <a:r>
              <a:t>When an object is selected, you can simply click a second time to enable moving, scaling, rotating, and other features.</a:t>
            </a:r>
          </a:p>
          <a:p>
            <a:pPr marL="467832" indent="-467832">
              <a:lnSpc>
                <a:spcPct val="150000"/>
              </a:lnSpc>
              <a:defRPr spc="-37" sz="3700"/>
            </a:pPr>
            <a:r>
              <a:t>Blue handles are for rotation.</a:t>
            </a:r>
          </a:p>
          <a:p>
            <a:pPr marL="467832" indent="-467832">
              <a:lnSpc>
                <a:spcPct val="150000"/>
              </a:lnSpc>
              <a:defRPr spc="-37" sz="3700"/>
            </a:pPr>
            <a:r>
              <a:t>Clear handles are for scaling.</a:t>
            </a:r>
          </a:p>
          <a:p>
            <a:pPr marL="467832" indent="-467832">
              <a:lnSpc>
                <a:spcPct val="150000"/>
              </a:lnSpc>
              <a:defRPr spc="-37" sz="3700"/>
            </a:pPr>
            <a:r>
              <a:t>You can also use the </a:t>
            </a:r>
            <a:r>
              <a:rPr b="1" i="0">
                <a:solidFill>
                  <a:srgbClr val="2776E2"/>
                </a:solidFill>
              </a:rPr>
              <a:t>Transform Objects</a:t>
            </a:r>
            <a:r>
              <a:t> icons to modify your objects.</a:t>
            </a:r>
          </a:p>
        </p:txBody>
      </p:sp>
      <p:pic>
        <p:nvPicPr>
          <p:cNvPr id="140" name="Screenshot 2025-07-14 at 1.32.21 PM.png" descr="Screenshot 2025-07-14 at 1.32.2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8427" y="1523646"/>
            <a:ext cx="5740975" cy="6315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Screenshot 2025-07-14 at 1.34.32 PM.png" descr="Screenshot 2025-07-14 at 1.34.3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8427" y="8612307"/>
            <a:ext cx="5740975" cy="2617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44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45" name="Editing Bitmaps"/>
          <p:cNvSpPr txBox="1"/>
          <p:nvPr>
            <p:ph type="title"/>
          </p:nvPr>
        </p:nvSpPr>
        <p:spPr>
          <a:xfrm>
            <a:off x="13169169" y="844004"/>
            <a:ext cx="10256839" cy="1308101"/>
          </a:xfrm>
          <a:prstGeom prst="rect">
            <a:avLst/>
          </a:prstGeom>
        </p:spPr>
        <p:txBody>
          <a:bodyPr/>
          <a:lstStyle/>
          <a:p>
            <a:pPr/>
            <a:r>
              <a:t>Editing Bitmaps</a:t>
            </a:r>
          </a:p>
        </p:txBody>
      </p:sp>
      <p:sp>
        <p:nvSpPr>
          <p:cNvPr id="146" name="Vectric has some very basic tools to edit bitmaps prior to tracing them.…"/>
          <p:cNvSpPr txBox="1"/>
          <p:nvPr>
            <p:ph type="body" sz="half" idx="1"/>
          </p:nvPr>
        </p:nvSpPr>
        <p:spPr>
          <a:xfrm>
            <a:off x="13169169" y="2813713"/>
            <a:ext cx="10256839" cy="8503972"/>
          </a:xfrm>
          <a:prstGeom prst="rect">
            <a:avLst/>
          </a:prstGeom>
        </p:spPr>
        <p:txBody>
          <a:bodyPr/>
          <a:lstStyle/>
          <a:p>
            <a:pPr marL="467832" indent="-467832">
              <a:lnSpc>
                <a:spcPct val="150000"/>
              </a:lnSpc>
              <a:defRPr spc="-37" sz="3700"/>
            </a:pPr>
            <a:r>
              <a:t>Vectric has some very basic tools to edit bitmaps prior to tracing them.</a:t>
            </a:r>
            <a:endParaRPr b="1" i="0">
              <a:solidFill>
                <a:srgbClr val="2776E2"/>
              </a:solidFill>
            </a:endParaRPr>
          </a:p>
          <a:p>
            <a:pPr marL="467832" indent="-467832">
              <a:lnSpc>
                <a:spcPct val="150000"/>
              </a:lnSpc>
              <a:defRPr spc="-37" sz="3700"/>
            </a:pPr>
            <a:r>
              <a:rPr b="1" i="0">
                <a:solidFill>
                  <a:srgbClr val="2776E2"/>
                </a:solidFill>
              </a:rPr>
              <a:t>Picture Editor</a:t>
            </a:r>
            <a:r>
              <a:t> allows you to adjust Contrast, Brightness, Gamma, and Colors.</a:t>
            </a:r>
          </a:p>
          <a:p>
            <a:pPr marL="467832" indent="-467832">
              <a:lnSpc>
                <a:spcPct val="150000"/>
              </a:lnSpc>
              <a:defRPr spc="-37" sz="3700"/>
            </a:pPr>
            <a:r>
              <a:rPr b="1" i="0">
                <a:solidFill>
                  <a:srgbClr val="2776E2"/>
                </a:solidFill>
              </a:rPr>
              <a:t>Crop Bitmap</a:t>
            </a:r>
            <a:r>
              <a:t> allows you to crop a portion of the bitmap based on the boundary of a selected vector.</a:t>
            </a:r>
          </a:p>
        </p:txBody>
      </p:sp>
      <p:pic>
        <p:nvPicPr>
          <p:cNvPr id="147" name="Screenshot 2025-07-14 at 1.38.20 PM.png" descr="Screenshot 2025-07-14 at 1.38.2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6390" y="1325828"/>
            <a:ext cx="4081077" cy="2341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Screenshot 2025-07-14 at 1.40.36 PM.png" descr="Screenshot 2025-07-14 at 1.40.3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2316" y="4243482"/>
            <a:ext cx="4344415" cy="7312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creenshot 2025-07-14 at 1.42.29 PM.png" descr="Screenshot 2025-07-14 at 1.42.29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65749" y="5254075"/>
            <a:ext cx="5274402" cy="5291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52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53" name="Trademarks"/>
          <p:cNvSpPr txBox="1"/>
          <p:nvPr>
            <p:ph type="title"/>
          </p:nvPr>
        </p:nvSpPr>
        <p:spPr>
          <a:xfrm>
            <a:off x="13169169" y="844004"/>
            <a:ext cx="10256839" cy="1308101"/>
          </a:xfrm>
          <a:prstGeom prst="rect">
            <a:avLst/>
          </a:prstGeom>
        </p:spPr>
        <p:txBody>
          <a:bodyPr/>
          <a:lstStyle/>
          <a:p>
            <a:pPr/>
            <a:r>
              <a:t>Trademarks</a:t>
            </a:r>
          </a:p>
        </p:txBody>
      </p:sp>
      <p:sp>
        <p:nvSpPr>
          <p:cNvPr id="154" name="Students should avoid using trademarked, copywrite or registered images on their CNC projects. Doing so can violate copyright or trademark laws, even in a school setting. Unless permission is granted, using protected logos or designs could result in lega"/>
          <p:cNvSpPr txBox="1"/>
          <p:nvPr>
            <p:ph type="body" sz="half" idx="1"/>
          </p:nvPr>
        </p:nvSpPr>
        <p:spPr>
          <a:xfrm>
            <a:off x="13169169" y="2813713"/>
            <a:ext cx="10256839" cy="8503972"/>
          </a:xfrm>
          <a:prstGeom prst="rect">
            <a:avLst/>
          </a:prstGeom>
        </p:spPr>
        <p:txBody>
          <a:bodyPr/>
          <a:lstStyle/>
          <a:p>
            <a:pPr marL="467832" indent="-467832">
              <a:lnSpc>
                <a:spcPct val="150000"/>
              </a:lnSpc>
              <a:defRPr spc="-37" sz="3700"/>
            </a:pPr>
            <a:r>
              <a:t>Students should avoid using trademarked, copywrite or registered images on their CNC projects. Doing so can violate copyright or trademark laws, even in a school setting. Unless permission is granted, using protected logos or designs could result in legal issues and teaches poor respect for intellectual property.</a:t>
            </a:r>
          </a:p>
          <a:p>
            <a:pPr marL="467832" indent="-467832">
              <a:lnSpc>
                <a:spcPct val="150000"/>
              </a:lnSpc>
              <a:defRPr spc="-37" sz="3700"/>
            </a:pPr>
            <a:r>
              <a:t>When possible, look for royalty-free artwork.</a:t>
            </a:r>
          </a:p>
        </p:txBody>
      </p:sp>
      <p:pic>
        <p:nvPicPr>
          <p:cNvPr id="155" name="trademark.jpg" descr="trademar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0906" y="4207253"/>
            <a:ext cx="4495801" cy="4508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ession 8 Summary"/>
          <p:cNvSpPr txBox="1"/>
          <p:nvPr>
            <p:ph type="ctrTitle"/>
          </p:nvPr>
        </p:nvSpPr>
        <p:spPr>
          <a:xfrm>
            <a:off x="574426" y="9557635"/>
            <a:ext cx="23235148" cy="2647065"/>
          </a:xfrm>
          <a:prstGeom prst="rect">
            <a:avLst/>
          </a:prstGeom>
        </p:spPr>
        <p:txBody>
          <a:bodyPr/>
          <a:lstStyle/>
          <a:p>
            <a:pPr/>
            <a:r>
              <a:t>Session 8 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rminal Objectives"/>
          <p:cNvSpPr txBox="1"/>
          <p:nvPr>
            <p:ph type="title"/>
          </p:nvPr>
        </p:nvSpPr>
        <p:spPr>
          <a:xfrm>
            <a:off x="571500" y="1039869"/>
            <a:ext cx="23241000" cy="1951019"/>
          </a:xfrm>
          <a:prstGeom prst="rect">
            <a:avLst/>
          </a:prstGeom>
        </p:spPr>
        <p:txBody>
          <a:bodyPr/>
          <a:lstStyle/>
          <a:p>
            <a:pPr/>
            <a:r>
              <a:t>Terminal Objectives</a:t>
            </a:r>
          </a:p>
        </p:txBody>
      </p:sp>
      <p:sp>
        <p:nvSpPr>
          <p:cNvPr id="83" name="At the end of this session, you will be able to qualify, import, and convert bitmap images into clean, machinable vectors using Vectric’s built-in tracing and editing tools."/>
          <p:cNvSpPr txBox="1"/>
          <p:nvPr>
            <p:ph type="body" sz="half" idx="1"/>
          </p:nvPr>
        </p:nvSpPr>
        <p:spPr>
          <a:xfrm>
            <a:off x="1665026" y="3339714"/>
            <a:ext cx="13807744" cy="8484409"/>
          </a:xfrm>
          <a:prstGeom prst="rect">
            <a:avLst/>
          </a:prstGeom>
        </p:spPr>
        <p:txBody>
          <a:bodyPr/>
          <a:lstStyle>
            <a:lvl1pPr marL="468085" indent="-468085">
              <a:lnSpc>
                <a:spcPct val="150000"/>
              </a:lnSpc>
            </a:lvl1pPr>
          </a:lstStyle>
          <a:p>
            <a:pPr/>
            <a:r>
              <a:t>At the end of this session, you will be able to qualify, import, and convert bitmap images into clean, machinable vectors using Vectric’s built-in tracing and editing tools.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nabling Objectives"/>
          <p:cNvSpPr txBox="1"/>
          <p:nvPr>
            <p:ph type="title"/>
          </p:nvPr>
        </p:nvSpPr>
        <p:spPr>
          <a:xfrm>
            <a:off x="571500" y="1039869"/>
            <a:ext cx="23241000" cy="1951019"/>
          </a:xfrm>
          <a:prstGeom prst="rect">
            <a:avLst/>
          </a:prstGeom>
        </p:spPr>
        <p:txBody>
          <a:bodyPr/>
          <a:lstStyle/>
          <a:p>
            <a:pPr/>
            <a:r>
              <a:t>Enabling Objectives</a:t>
            </a:r>
          </a:p>
        </p:txBody>
      </p:sp>
      <p:sp>
        <p:nvSpPr>
          <p:cNvPr id="86" name="Identify the differences between Vector and Raster images.…"/>
          <p:cNvSpPr txBox="1"/>
          <p:nvPr>
            <p:ph type="body" idx="1"/>
          </p:nvPr>
        </p:nvSpPr>
        <p:spPr>
          <a:xfrm>
            <a:off x="1665026" y="3339714"/>
            <a:ext cx="18868731" cy="8484409"/>
          </a:xfrm>
          <a:prstGeom prst="rect">
            <a:avLst/>
          </a:prstGeom>
        </p:spPr>
        <p:txBody>
          <a:bodyPr/>
          <a:lstStyle/>
          <a:p>
            <a:pPr marL="468085" indent="-468085"/>
            <a:r>
              <a:t>Identify the differences between Vector and Raster images.</a:t>
            </a:r>
          </a:p>
          <a:p>
            <a:pPr marL="468085" indent="-468085"/>
            <a:r>
              <a:t>Identify key features in images that are required for CNC machining.</a:t>
            </a:r>
          </a:p>
          <a:p>
            <a:pPr marL="468085" indent="-468085"/>
            <a:r>
              <a:t>Import bitmap images (.jpeg, .png, etc.) into the Vectric environment.</a:t>
            </a:r>
          </a:p>
          <a:p>
            <a:pPr marL="468085" indent="-468085"/>
            <a:r>
              <a:t>Utilize the “Trace Bitmap” tool to convert images into vector files.</a:t>
            </a:r>
          </a:p>
          <a:p>
            <a:pPr marL="468085" indent="-468085"/>
            <a:r>
              <a:t>Clean up and edit traced vectors using the appropriate tools.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89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90" name="Boundary Vector"/>
          <p:cNvSpPr txBox="1"/>
          <p:nvPr>
            <p:ph type="title"/>
          </p:nvPr>
        </p:nvSpPr>
        <p:spPr>
          <a:xfrm>
            <a:off x="13169169" y="844004"/>
            <a:ext cx="10256839" cy="1308101"/>
          </a:xfrm>
          <a:prstGeom prst="rect">
            <a:avLst/>
          </a:prstGeom>
        </p:spPr>
        <p:txBody>
          <a:bodyPr/>
          <a:lstStyle/>
          <a:p>
            <a:pPr/>
            <a:r>
              <a:t>Boundary Vector</a:t>
            </a:r>
          </a:p>
        </p:txBody>
      </p:sp>
      <p:sp>
        <p:nvSpPr>
          <p:cNvPr id="91" name="At the beginning of each project, we are going to create a Boundary Vector that is the exact dimensions of your workspace.…"/>
          <p:cNvSpPr txBox="1"/>
          <p:nvPr>
            <p:ph type="body" sz="half" idx="1"/>
          </p:nvPr>
        </p:nvSpPr>
        <p:spPr>
          <a:xfrm>
            <a:off x="13169169" y="2813713"/>
            <a:ext cx="10256839" cy="8503972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pc="0" sz="4000"/>
            </a:pPr>
            <a:r>
              <a:t>At the beginning of each project, we are going to create a </a:t>
            </a:r>
            <a:r>
              <a:rPr b="1" i="0">
                <a:solidFill>
                  <a:srgbClr val="2776E2"/>
                </a:solidFill>
              </a:rPr>
              <a:t>Boundary Vector</a:t>
            </a:r>
            <a:r>
              <a:t> that is the exact dimensions of your workspace. </a:t>
            </a: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pc="0" sz="4000"/>
            </a:pP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pc="0" sz="4000"/>
            </a:pPr>
            <a:r>
              <a:t>Even though we haven’t learned WHY yet, we are about to!</a:t>
            </a:r>
          </a:p>
        </p:txBody>
      </p:sp>
      <p:pic>
        <p:nvPicPr>
          <p:cNvPr id="92" name="Screenshot 2025-07-14 at 10.44.29 AM.png" descr="Screenshot 2025-07-14 at 10.44.2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3957" y="2917570"/>
            <a:ext cx="11644353" cy="7087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95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96" name="Vector vs. Raster Images"/>
          <p:cNvSpPr txBox="1"/>
          <p:nvPr>
            <p:ph type="title"/>
          </p:nvPr>
        </p:nvSpPr>
        <p:spPr>
          <a:xfrm>
            <a:off x="12543444" y="844004"/>
            <a:ext cx="11699105" cy="1308101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Vector vs. Raster Images</a:t>
            </a:r>
          </a:p>
        </p:txBody>
      </p:sp>
      <p:sp>
        <p:nvSpPr>
          <p:cNvPr id="97" name="Vector Images: Made from mathematical paths - lines, curves, and shapes defined by coordinates. This means they can be scaled infinitely without losing quality. They are ideal for CNC work, though can be difficult to find.…"/>
          <p:cNvSpPr txBox="1"/>
          <p:nvPr>
            <p:ph type="body" sz="half" idx="1"/>
          </p:nvPr>
        </p:nvSpPr>
        <p:spPr>
          <a:xfrm>
            <a:off x="13264577" y="3206345"/>
            <a:ext cx="10256839" cy="8844897"/>
          </a:xfrm>
          <a:prstGeom prst="rect">
            <a:avLst/>
          </a:prstGeom>
        </p:spPr>
        <p:txBody>
          <a:bodyPr/>
          <a:lstStyle/>
          <a:p>
            <a:pPr marL="467832" indent="-467832">
              <a:lnSpc>
                <a:spcPct val="150000"/>
              </a:lnSpc>
              <a:defRPr spc="-38" sz="3800"/>
            </a:pPr>
            <a:r>
              <a:rPr b="1" i="0">
                <a:solidFill>
                  <a:srgbClr val="2776E2"/>
                </a:solidFill>
              </a:rPr>
              <a:t>Vector Images</a:t>
            </a:r>
            <a:r>
              <a:rPr i="0"/>
              <a:t>:</a:t>
            </a:r>
            <a:r>
              <a:t> Made from mathematical paths - lines, curves, and shapes defined by coordinates. This means they can be scaled infinitely without losing quality. They are ideal for CNC work, though can be difficult to find.</a:t>
            </a:r>
          </a:p>
          <a:p>
            <a:pPr marL="467832" indent="-467832">
              <a:lnSpc>
                <a:spcPct val="150000"/>
              </a:lnSpc>
              <a:defRPr spc="-38" sz="3800"/>
            </a:pPr>
            <a:r>
              <a:rPr b="1" i="0">
                <a:solidFill>
                  <a:srgbClr val="2776E2"/>
                </a:solidFill>
              </a:rPr>
              <a:t>Raster Images</a:t>
            </a:r>
            <a:r>
              <a:rPr i="0"/>
              <a:t>:</a:t>
            </a:r>
            <a:r>
              <a:t> Made of pixels - tiny squares of color. They’re great for photos but become blurry or pixelated when scaled up.</a:t>
            </a:r>
          </a:p>
        </p:txBody>
      </p:sp>
      <p:pic>
        <p:nvPicPr>
          <p:cNvPr id="98" name="vectorraster.jpg" descr="vectorrast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8525" y="2235003"/>
            <a:ext cx="9879701" cy="8612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01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02" name="Finding Raster Images"/>
          <p:cNvSpPr txBox="1"/>
          <p:nvPr>
            <p:ph type="title"/>
          </p:nvPr>
        </p:nvSpPr>
        <p:spPr>
          <a:xfrm>
            <a:off x="12543444" y="844004"/>
            <a:ext cx="10642850" cy="1308101"/>
          </a:xfrm>
          <a:prstGeom prst="rect">
            <a:avLst/>
          </a:prstGeom>
        </p:spPr>
        <p:txBody>
          <a:bodyPr/>
          <a:lstStyle/>
          <a:p>
            <a:pPr/>
            <a:r>
              <a:t>Finding Raster Images</a:t>
            </a:r>
          </a:p>
        </p:txBody>
      </p:sp>
      <p:sp>
        <p:nvSpPr>
          <p:cNvPr id="103" name="When looking for bitmap images to convert into vectors, you want clean, high-contrast graphics - ideally black and white. Here’s what to look for:…"/>
          <p:cNvSpPr txBox="1"/>
          <p:nvPr>
            <p:ph type="body" sz="half" idx="1"/>
          </p:nvPr>
        </p:nvSpPr>
        <p:spPr>
          <a:xfrm>
            <a:off x="13169169" y="2685645"/>
            <a:ext cx="10256839" cy="950806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buClrTx/>
              <a:buSzTx/>
              <a:buNone/>
              <a:defRPr spc="-25" sz="2500"/>
            </a:pPr>
            <a:r>
              <a:t>When looking for bitmap images to convert into vectors, you want clean, high-contrast graphics - ideally black and white. Here’s what to look for:</a:t>
            </a:r>
          </a:p>
          <a:p>
            <a:pPr marL="467832" indent="-467832">
              <a:lnSpc>
                <a:spcPct val="120000"/>
              </a:lnSpc>
              <a:defRPr spc="-25" sz="2500"/>
            </a:pPr>
            <a:r>
              <a:rPr b="1" i="0">
                <a:solidFill>
                  <a:srgbClr val="2776E2"/>
                </a:solidFill>
              </a:rPr>
              <a:t>High Contrast</a:t>
            </a:r>
            <a:r>
              <a:rPr i="0"/>
              <a:t>:</a:t>
            </a:r>
            <a:r>
              <a:t> The best results come from images with sharp differences between light and dark areas. A black logo on a white background is ideal.</a:t>
            </a:r>
          </a:p>
          <a:p>
            <a:pPr marL="467832" indent="-467832">
              <a:lnSpc>
                <a:spcPct val="120000"/>
              </a:lnSpc>
              <a:defRPr spc="-25" sz="2500"/>
            </a:pPr>
            <a:r>
              <a:rPr b="1" i="0">
                <a:solidFill>
                  <a:srgbClr val="2776E2"/>
                </a:solidFill>
              </a:rPr>
              <a:t>Simple Shapes</a:t>
            </a:r>
            <a:r>
              <a:rPr i="0"/>
              <a:t>:</a:t>
            </a:r>
            <a:r>
              <a:t> Avoid photos or images with gradients, shadows, or lots of fine detail. Vector conversion works best with bold, clean lines.</a:t>
            </a:r>
          </a:p>
          <a:p>
            <a:pPr marL="467832" indent="-467832">
              <a:lnSpc>
                <a:spcPct val="120000"/>
              </a:lnSpc>
              <a:defRPr spc="-25" sz="2500"/>
            </a:pPr>
            <a:r>
              <a:rPr b="1" i="0">
                <a:solidFill>
                  <a:srgbClr val="2776E2"/>
                </a:solidFill>
              </a:rPr>
              <a:t>High Resolution</a:t>
            </a:r>
            <a:r>
              <a:rPr i="0"/>
              <a:t>:</a:t>
            </a:r>
            <a:r>
              <a:t> A low-resolution image may look pixelated or blurry, leading to messy vectors. Aim for images that are at least 300 DPI.</a:t>
            </a:r>
          </a:p>
          <a:p>
            <a:pPr marL="467832" indent="-467832">
              <a:lnSpc>
                <a:spcPct val="120000"/>
              </a:lnSpc>
              <a:defRPr spc="-25" sz="2500"/>
            </a:pPr>
            <a:r>
              <a:rPr b="1" i="0">
                <a:solidFill>
                  <a:srgbClr val="2776E2"/>
                </a:solidFill>
              </a:rPr>
              <a:t>Minimal Noise</a:t>
            </a:r>
            <a:r>
              <a:rPr i="0"/>
              <a:t>:</a:t>
            </a:r>
            <a:r>
              <a:t> Avoid images with background clutter or texture. Extra “noise” in the image will create extra vectors you don’t want.</a:t>
            </a:r>
          </a:p>
          <a:p>
            <a:pPr marL="0" indent="0">
              <a:lnSpc>
                <a:spcPct val="120000"/>
              </a:lnSpc>
              <a:buClrTx/>
              <a:buSzTx/>
              <a:buNone/>
              <a:defRPr spc="-25" sz="2500"/>
            </a:pPr>
            <a:r>
              <a:t>Bottom line: Think logos, clipart, and icons, not photographs or detailed artwork. Simpler is better when it comes to clean vector conversion.</a:t>
            </a:r>
          </a:p>
        </p:txBody>
      </p:sp>
      <p:pic>
        <p:nvPicPr>
          <p:cNvPr id="104" name="Screenshot 2025-07-16 at 7.04.52 PM.png" descr="Screenshot 2025-07-16 at 7.04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0086" y="2623988"/>
            <a:ext cx="7370893" cy="76750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07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08" name="Importing Bitmaps"/>
          <p:cNvSpPr txBox="1"/>
          <p:nvPr>
            <p:ph type="title"/>
          </p:nvPr>
        </p:nvSpPr>
        <p:spPr>
          <a:xfrm>
            <a:off x="13169169" y="844004"/>
            <a:ext cx="10256839" cy="1308101"/>
          </a:xfrm>
          <a:prstGeom prst="rect">
            <a:avLst/>
          </a:prstGeom>
        </p:spPr>
        <p:txBody>
          <a:bodyPr/>
          <a:lstStyle/>
          <a:p>
            <a:pPr/>
            <a:r>
              <a:t>Importing Bitmaps</a:t>
            </a:r>
          </a:p>
        </p:txBody>
      </p:sp>
      <p:sp>
        <p:nvSpPr>
          <p:cNvPr id="109" name="Any time that you see a bird icon in the Vectric environment, it is related to bitmap images.…"/>
          <p:cNvSpPr txBox="1"/>
          <p:nvPr>
            <p:ph type="body" sz="half" idx="1"/>
          </p:nvPr>
        </p:nvSpPr>
        <p:spPr>
          <a:xfrm>
            <a:off x="13169169" y="2813713"/>
            <a:ext cx="10256839" cy="8503972"/>
          </a:xfrm>
          <a:prstGeom prst="rect">
            <a:avLst/>
          </a:prstGeom>
        </p:spPr>
        <p:txBody>
          <a:bodyPr/>
          <a:lstStyle/>
          <a:p>
            <a:pPr marL="467832" indent="-467832">
              <a:lnSpc>
                <a:spcPct val="150000"/>
              </a:lnSpc>
              <a:defRPr spc="-34" sz="3400"/>
            </a:pPr>
            <a:r>
              <a:t>Any time that you see a bird icon in the Vectric environment, it is related to bitmap images.</a:t>
            </a:r>
          </a:p>
          <a:p>
            <a:pPr marL="467832" indent="-467832">
              <a:lnSpc>
                <a:spcPct val="150000"/>
              </a:lnSpc>
              <a:defRPr spc="-34" sz="3400"/>
            </a:pPr>
            <a:r>
              <a:t>Bitmap images can be imported using the </a:t>
            </a:r>
            <a:r>
              <a:rPr b="1" i="0">
                <a:solidFill>
                  <a:srgbClr val="2776E2"/>
                </a:solidFill>
              </a:rPr>
              <a:t>Import A Bitmap</a:t>
            </a:r>
            <a:r>
              <a:t> operation, or by simply dragging and dropping into the software, although we recommend saving the image onto your computer and then manually importing it.</a:t>
            </a:r>
          </a:p>
          <a:p>
            <a:pPr marL="467832" indent="-467832">
              <a:lnSpc>
                <a:spcPct val="150000"/>
              </a:lnSpc>
              <a:defRPr spc="-34" sz="3400"/>
            </a:pPr>
            <a:r>
              <a:t>Remember that bitmaps can never be machined, only vectors can be!</a:t>
            </a:r>
          </a:p>
        </p:txBody>
      </p:sp>
      <p:pic>
        <p:nvPicPr>
          <p:cNvPr id="110" name="Screenshot 2025-02-24 at 4.48.12 PM.png" descr="Screenshot 2025-02-24 at 4.48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8843" y="5944916"/>
            <a:ext cx="10869295" cy="570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Screenshot 2025-02-24 at 4.48.46 PM.png" descr="Screenshot 2025-02-24 at 4.48.4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3502" y="1307931"/>
            <a:ext cx="4339978" cy="4111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14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15" name="Tracing Bitmaps"/>
          <p:cNvSpPr txBox="1"/>
          <p:nvPr>
            <p:ph type="title"/>
          </p:nvPr>
        </p:nvSpPr>
        <p:spPr>
          <a:xfrm>
            <a:off x="13169169" y="844004"/>
            <a:ext cx="10256839" cy="1308101"/>
          </a:xfrm>
          <a:prstGeom prst="rect">
            <a:avLst/>
          </a:prstGeom>
        </p:spPr>
        <p:txBody>
          <a:bodyPr/>
          <a:lstStyle/>
          <a:p>
            <a:pPr/>
            <a:r>
              <a:t>Tracing Bitmaps</a:t>
            </a:r>
          </a:p>
        </p:txBody>
      </p:sp>
      <p:sp>
        <p:nvSpPr>
          <p:cNvPr id="116" name="Tracing using Color is useful when trying to manually select multiple colors in your image.…"/>
          <p:cNvSpPr txBox="1"/>
          <p:nvPr>
            <p:ph type="body" sz="half" idx="1"/>
          </p:nvPr>
        </p:nvSpPr>
        <p:spPr>
          <a:xfrm>
            <a:off x="13169169" y="2813713"/>
            <a:ext cx="10256839" cy="8503972"/>
          </a:xfrm>
          <a:prstGeom prst="rect">
            <a:avLst/>
          </a:prstGeom>
        </p:spPr>
        <p:txBody>
          <a:bodyPr/>
          <a:lstStyle/>
          <a:p>
            <a:pPr marL="467832" indent="-467832">
              <a:lnSpc>
                <a:spcPct val="150000"/>
              </a:lnSpc>
              <a:defRPr spc="-31" sz="3100"/>
            </a:pPr>
            <a:r>
              <a:t>Tracing using </a:t>
            </a:r>
            <a:r>
              <a:rPr b="1" i="0">
                <a:solidFill>
                  <a:srgbClr val="2776E2"/>
                </a:solidFill>
              </a:rPr>
              <a:t>Color</a:t>
            </a:r>
            <a:r>
              <a:t> is useful when trying to manually select multiple colors in your image.</a:t>
            </a:r>
          </a:p>
          <a:p>
            <a:pPr marL="467832" indent="-467832">
              <a:lnSpc>
                <a:spcPct val="150000"/>
              </a:lnSpc>
              <a:defRPr spc="-31" sz="3100"/>
            </a:pPr>
            <a:r>
              <a:t>When possible, trace using </a:t>
            </a:r>
            <a:r>
              <a:rPr b="1" i="0">
                <a:solidFill>
                  <a:srgbClr val="2776E2"/>
                </a:solidFill>
              </a:rPr>
              <a:t>Black / White</a:t>
            </a:r>
            <a:r>
              <a:t> to simplify the process. Adjust the threshold as needed to create clean vectors.</a:t>
            </a:r>
          </a:p>
          <a:p>
            <a:pPr marL="467832" indent="-467832">
              <a:lnSpc>
                <a:spcPct val="150000"/>
              </a:lnSpc>
              <a:defRPr spc="-31" sz="3100"/>
            </a:pPr>
            <a:r>
              <a:t>Adjust </a:t>
            </a:r>
            <a:r>
              <a:rPr b="1" i="0">
                <a:solidFill>
                  <a:srgbClr val="2776E2"/>
                </a:solidFill>
              </a:rPr>
              <a:t>Noise Filter</a:t>
            </a:r>
            <a:r>
              <a:t> to remove small, unnecessary pixels.</a:t>
            </a:r>
          </a:p>
          <a:p>
            <a:pPr marL="467832" indent="-467832">
              <a:lnSpc>
                <a:spcPct val="150000"/>
              </a:lnSpc>
              <a:defRPr spc="-31" sz="3100"/>
            </a:pPr>
            <a:r>
              <a:t>Make necessary adjustments and use the </a:t>
            </a:r>
            <a:r>
              <a:rPr b="1" i="0">
                <a:solidFill>
                  <a:srgbClr val="2776E2"/>
                </a:solidFill>
              </a:rPr>
              <a:t>Preview</a:t>
            </a:r>
            <a:r>
              <a:t> option until you are satisfied with the results. Click </a:t>
            </a:r>
            <a:r>
              <a:rPr b="1" i="0">
                <a:solidFill>
                  <a:srgbClr val="2776E2"/>
                </a:solidFill>
              </a:rPr>
              <a:t>Apply </a:t>
            </a:r>
            <a:r>
              <a:t>to finalize your tracing.</a:t>
            </a:r>
          </a:p>
        </p:txBody>
      </p:sp>
      <p:grpSp>
        <p:nvGrpSpPr>
          <p:cNvPr id="119" name="Group"/>
          <p:cNvGrpSpPr/>
          <p:nvPr/>
        </p:nvGrpSpPr>
        <p:grpSpPr>
          <a:xfrm>
            <a:off x="1176831" y="1005077"/>
            <a:ext cx="3355600" cy="10912854"/>
            <a:chOff x="0" y="0"/>
            <a:chExt cx="3355598" cy="10912853"/>
          </a:xfrm>
        </p:grpSpPr>
        <p:pic>
          <p:nvPicPr>
            <p:cNvPr id="117" name="Screenshot 2025-02-24 at 4.53.43 PM.png" descr="Screenshot 2025-02-24 at 4.53.43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355599" cy="72726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Screenshot 2025-02-24 at 4.54.26 PM.png" descr="Screenshot 2025-02-24 at 4.54.26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14" y="7252899"/>
              <a:ext cx="3352171" cy="36599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0" name="Screenshot 2025-02-24 at 4.56.02 PM.png" descr="Screenshot 2025-02-24 at 4.56.0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91100" y="4552428"/>
            <a:ext cx="7519400" cy="3977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23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24" name="Bitmap Visibility"/>
          <p:cNvSpPr txBox="1"/>
          <p:nvPr>
            <p:ph type="title"/>
          </p:nvPr>
        </p:nvSpPr>
        <p:spPr>
          <a:xfrm>
            <a:off x="13169169" y="844004"/>
            <a:ext cx="10256839" cy="1308101"/>
          </a:xfrm>
          <a:prstGeom prst="rect">
            <a:avLst/>
          </a:prstGeom>
        </p:spPr>
        <p:txBody>
          <a:bodyPr/>
          <a:lstStyle/>
          <a:p>
            <a:pPr/>
            <a:r>
              <a:t>Bitmap Visibility</a:t>
            </a:r>
          </a:p>
        </p:txBody>
      </p:sp>
      <p:sp>
        <p:nvSpPr>
          <p:cNvPr id="125" name="Once a bitmap is traced, the original image is no longer necessary, but it is available for reference.…"/>
          <p:cNvSpPr txBox="1"/>
          <p:nvPr>
            <p:ph type="body" sz="half" idx="1"/>
          </p:nvPr>
        </p:nvSpPr>
        <p:spPr>
          <a:xfrm>
            <a:off x="13169169" y="2813713"/>
            <a:ext cx="10256839" cy="8503972"/>
          </a:xfrm>
          <a:prstGeom prst="rect">
            <a:avLst/>
          </a:prstGeom>
        </p:spPr>
        <p:txBody>
          <a:bodyPr/>
          <a:lstStyle/>
          <a:p>
            <a:pPr marL="467832" indent="-467832">
              <a:lnSpc>
                <a:spcPct val="150000"/>
              </a:lnSpc>
              <a:defRPr spc="-35" sz="3500"/>
            </a:pPr>
            <a:r>
              <a:t>Once a bitmap is traced, the original image is no longer necessary, but it is available for reference. </a:t>
            </a:r>
          </a:p>
          <a:p>
            <a:pPr marL="467832" indent="-467832">
              <a:lnSpc>
                <a:spcPct val="150000"/>
              </a:lnSpc>
              <a:defRPr spc="-35" sz="3500"/>
            </a:pPr>
            <a:r>
              <a:t>Use the Toggle Bitmap Visibility button to view or hide the bitmap.</a:t>
            </a:r>
          </a:p>
          <a:p>
            <a:pPr marL="467832" indent="-467832">
              <a:lnSpc>
                <a:spcPct val="150000"/>
              </a:lnSpc>
              <a:defRPr spc="-35" sz="3500"/>
            </a:pPr>
            <a:r>
              <a:t>A new layer is also created specifically for bitmap images, which can be toggles on or off.</a:t>
            </a:r>
          </a:p>
        </p:txBody>
      </p:sp>
      <p:pic>
        <p:nvPicPr>
          <p:cNvPr id="126" name="Screenshot 2025-07-14 at 1.00.55 PM.png" descr="Screenshot 2025-07-14 at 1.00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9914" y="1502265"/>
            <a:ext cx="6458777" cy="3986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Screenshot 2025-07-14 at 1.01.25 PM.png" descr="Screenshot 2025-07-14 at 1.01.2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9914" y="6197725"/>
            <a:ext cx="6458777" cy="5266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8_Academy">
  <a:themeElements>
    <a:clrScheme name="28_Academy">
      <a:dk1>
        <a:srgbClr val="000000"/>
      </a:dk1>
      <a:lt1>
        <a:srgbClr val="000034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all" i="0" spc="156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b="0" baseline="0" cap="none" i="1" spc="-44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8_Academy">
  <a:themeElements>
    <a:clrScheme name="28_Academy">
      <a:dk1>
        <a:srgbClr val="000000"/>
      </a:dk1>
      <a:lt1>
        <a:srgbClr val="FFFFFF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all" i="0" spc="156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b="0" baseline="0" cap="none" i="1" spc="-44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